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Central_limit_theorem" TargetMode="External"/><Relationship Id="rId7" Type="http://schemas.openxmlformats.org/officeDocument/2006/relationships/hyperlink" Target="https://en.wikipedia.org/wiki/Normal_distribu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Statistical_independence" TargetMode="External"/><Relationship Id="rId5" Type="http://schemas.openxmlformats.org/officeDocument/2006/relationships/hyperlink" Target="https://en.wikipedia.org/wiki/Central_limit_theorem#p-search" TargetMode="External"/><Relationship Id="rId4" Type="http://schemas.openxmlformats.org/officeDocument/2006/relationships/hyperlink" Target="https://en.wikipedia.org/wiki/Probability_theor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harbor,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tooltip="Central limit theorem"/>
                  </a:rPr>
                  <a:t>central limit theorem</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4" tooltip="Probability theory"/>
                  </a:rPr>
                  <a:t>probability theory</a:t>
                </a:r>
                <a:r>
                  <a:rPr lang="en-US" sz="1200" b="0" i="0" u="none" strike="noStrike" kern="1200" dirty="0">
                    <a:solidFill>
                      <a:schemeClr val="tx1"/>
                    </a:solidFill>
                    <a:effectLst/>
                    <a:latin typeface="+mn-lt"/>
                    <a:ea typeface="+mn-ea"/>
                    <a:cs typeface="+mn-cs"/>
                  </a:rPr>
                  <a:t> indicates that the summation of many random processes will tend to have distribution called Gaussian or Normal. </a:t>
                </a: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5"/>
                  </a:rPr>
                  <a:t>Jump to search</a:t>
                </a:r>
                <a:r>
                  <a:rPr lang="en-US" sz="1200" b="0" i="0" u="none" strike="noStrike"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4" tooltip="Probability theory"/>
                  </a:rPr>
                  <a:t>probability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central limit theorem</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CLT</a:t>
                </a:r>
                <a:r>
                  <a:rPr lang="en-US" sz="1200" b="0" i="0" u="none" strike="noStrike" kern="1200" dirty="0">
                    <a:solidFill>
                      <a:schemeClr val="tx1"/>
                    </a:solidFill>
                    <a:effectLst/>
                    <a:latin typeface="+mn-lt"/>
                    <a:ea typeface="+mn-ea"/>
                    <a:cs typeface="+mn-cs"/>
                  </a:rPr>
                  <a:t>) establishes that, in some situations, when </a:t>
                </a:r>
                <a:r>
                  <a:rPr lang="en-US" sz="1200" b="0" i="0" u="none" strike="noStrike" kern="1200" dirty="0">
                    <a:solidFill>
                      <a:schemeClr val="tx1"/>
                    </a:solidFill>
                    <a:effectLst/>
                    <a:latin typeface="+mn-lt"/>
                    <a:ea typeface="+mn-ea"/>
                    <a:cs typeface="+mn-cs"/>
                    <a:hlinkClick r:id="rId6" tooltip="Statistical independence"/>
                  </a:rPr>
                  <a:t>independent random variables</a:t>
                </a:r>
                <a:r>
                  <a:rPr lang="en-US" sz="1200" b="0" i="0" u="none" strike="noStrike" kern="1200" dirty="0">
                    <a:solidFill>
                      <a:schemeClr val="tx1"/>
                    </a:solidFill>
                    <a:effectLst/>
                    <a:latin typeface="+mn-lt"/>
                    <a:ea typeface="+mn-ea"/>
                    <a:cs typeface="+mn-cs"/>
                  </a:rPr>
                  <a:t> are added, their properly normalized sum tends toward a </a:t>
                </a:r>
                <a:r>
                  <a:rPr lang="en-US" sz="1200" b="0" i="0" u="none" strike="noStrike" kern="1200" dirty="0">
                    <a:solidFill>
                      <a:schemeClr val="tx1"/>
                    </a:solidFill>
                    <a:effectLst/>
                    <a:latin typeface="+mn-lt"/>
                    <a:ea typeface="+mn-ea"/>
                    <a:cs typeface="+mn-cs"/>
                    <a:hlinkClick r:id="rId7" tooltip="Normal distribution"/>
                  </a:rPr>
                  <a:t>normal distribution</a:t>
                </a:r>
                <a:r>
                  <a:rPr lang="en-US" sz="1200" b="0" i="0" u="none" strike="noStrike" kern="1200" dirty="0">
                    <a:solidFill>
                      <a:schemeClr val="tx1"/>
                    </a:solidFill>
                    <a:effectLst/>
                    <a:latin typeface="+mn-lt"/>
                    <a:ea typeface="+mn-ea"/>
                    <a:cs typeface="+mn-cs"/>
                  </a:rPr>
                  <a:t> (informally a </a:t>
                </a:r>
                <a:r>
                  <a:rPr lang="en-US" sz="1200" b="0" i="1" u="none" strike="noStrike" kern="1200" dirty="0">
                    <a:solidFill>
                      <a:schemeClr val="tx1"/>
                    </a:solidFill>
                    <a:effectLst/>
                    <a:latin typeface="+mn-lt"/>
                    <a:ea typeface="+mn-ea"/>
                    <a:cs typeface="+mn-cs"/>
                  </a:rPr>
                  <a:t>bell curve</a:t>
                </a:r>
                <a:r>
                  <a:rPr lang="en-US" sz="1200" b="0" i="0" u="none" strike="noStrike" kern="1200" dirty="0">
                    <a:solidFill>
                      <a:schemeClr val="tx1"/>
                    </a:solidFill>
                    <a:effectLst/>
                    <a:latin typeface="+mn-lt"/>
                    <a:ea typeface="+mn-ea"/>
                    <a:cs typeface="+mn-cs"/>
                  </a:rPr>
                  <a:t>) even if the original variables themselves are not normally distributed</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Degenerate univariate gaussian - </a:t>
                </a:r>
                <a14:m>
                  <m:oMath xmlns:m="http://schemas.openxmlformats.org/officeDocument/2006/math">
                    <m:r>
                      <a:rPr lang="en-US" sz="1200" i="1" smtClean="0">
                        <a:latin typeface="Cambria Math" panose="02040503050406030204" pitchFamily="18" charset="0"/>
                      </a:rPr>
                      <m:t>𝒩</m:t>
                    </m:r>
                    <m:d>
                      <m:dPr>
                        <m:ctrlPr>
                          <a:rPr lang="en-US" sz="1200" i="1">
                            <a:latin typeface="Cambria Math" panose="02040503050406030204" pitchFamily="18" charset="0"/>
                          </a:rPr>
                        </m:ctrlPr>
                      </m:dPr>
                      <m:e>
                        <m:r>
                          <a:rPr lang="en-US" sz="1200" b="0" i="1" smtClean="0">
                            <a:latin typeface="Cambria Math" panose="02040503050406030204" pitchFamily="18" charset="0"/>
                          </a:rPr>
                          <m:t>1</m:t>
                        </m:r>
                        <m:r>
                          <a:rPr lang="en-US" sz="1200" i="1">
                            <a:latin typeface="Cambria Math" panose="02040503050406030204" pitchFamily="18" charset="0"/>
                          </a:rPr>
                          <m:t>,</m:t>
                        </m:r>
                        <m:r>
                          <a:rPr lang="en-US" sz="1200" b="0" i="1" smtClean="0">
                            <a:latin typeface="Cambria Math" panose="02040503050406030204" pitchFamily="18" charset="0"/>
                          </a:rPr>
                          <m:t>0</m:t>
                        </m:r>
                      </m:e>
                    </m:d>
                  </m:oMath>
                </a14:m>
                <a:r>
                  <a:rPr lang="en-US" dirty="0">
                    <a:latin typeface="David" panose="020E0502060401010101" pitchFamily="34" charset="-79"/>
                    <a:ea typeface="Times New Roman" panose="02020603050405020304" pitchFamily="18" charset="0"/>
                    <a:cs typeface="David" panose="020E0502060401010101" pitchFamily="34" charset="-79"/>
                  </a:rPr>
                  <a:t>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num>
                      <m:den>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𝑀</m:t>
                        </m:r>
                      </m:num>
                      <m:den>
                        <m:r>
                          <a:rPr lang="en-US" sz="1200" i="1" kern="1200">
                            <a:solidFill>
                              <a:schemeClr val="tx1"/>
                            </a:solidFill>
                            <a:effectLst/>
                            <a:latin typeface="Cambria Math" panose="02040503050406030204" pitchFamily="18" charset="0"/>
                            <a:ea typeface="+mn-ea"/>
                            <a:cs typeface="+mn-cs"/>
                          </a:rPr>
                          <m:t>𝑁</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𝐸</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𝑁</m:t>
                        </m:r>
                      </m:num>
                      <m:den>
                        <m:r>
                          <a:rPr lang="en-US" sz="1200" i="1" kern="1200">
                            <a:solidFill>
                              <a:schemeClr val="tx1"/>
                            </a:solidFill>
                            <a:effectLst/>
                            <a:latin typeface="Cambria Math" panose="02040503050406030204" pitchFamily="18" charset="0"/>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e>
                    </m:d>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44.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Prof.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the X-ray Transform</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9039"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9040"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9041"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815820"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4227805" y="4290588"/>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753908" y="4375676"/>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62464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p>
          <a:p>
            <a:pPr algn="ctr"/>
            <a:r>
              <a:rPr lang="en-US" sz="2000" b="1" dirty="0">
                <a:solidFill>
                  <a:schemeClr val="tx1"/>
                </a:solidFill>
              </a:rPr>
              <a:t>Computation of the 3D X-ray Coefficients</a:t>
            </a:r>
            <a:endParaRPr lang="en-US" sz="20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85244" y="160972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transform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The 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6560" y="1175228"/>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
        <p:nvSpPr>
          <p:cNvPr id="2" name="Rectangle 1">
            <a:extLst>
              <a:ext uri="{FF2B5EF4-FFF2-40B4-BE49-F238E27FC236}">
                <a16:creationId xmlns:a16="http://schemas.microsoft.com/office/drawing/2014/main" id="{08B55D84-C459-4677-ABBE-E1A748D8E902}"/>
              </a:ext>
            </a:extLst>
          </p:cNvPr>
          <p:cNvSpPr/>
          <p:nvPr/>
        </p:nvSpPr>
        <p:spPr>
          <a:xfrm>
            <a:off x="3835374" y="5824248"/>
            <a:ext cx="5008936" cy="369332"/>
          </a:xfrm>
          <a:prstGeom prst="rect">
            <a:avLst/>
          </a:prstGeom>
        </p:spPr>
        <p:txBody>
          <a:bodyPr wrap="none">
            <a:spAutoFit/>
          </a:bodyPr>
          <a:lstStyle/>
          <a:p>
            <a:pPr algn="ctr"/>
            <a:r>
              <a:rPr lang="en-US" dirty="0"/>
              <a:t>Visual C - Intel® Core™ i7-6700K CPU @ 4.00GHz</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69" y="111419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307569" y="3075395"/>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307569" y="4856392"/>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360707" y="1840741"/>
            <a:ext cx="171907" cy="10159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3498756" y="3106568"/>
            <a:ext cx="3255840" cy="1469405"/>
          </a:xfrm>
          <a:prstGeom prst="rect">
            <a:avLst/>
          </a:prstGeom>
        </p:spPr>
      </p:pic>
      <p:pic>
        <p:nvPicPr>
          <p:cNvPr id="2" name="STwWN033yM025z1WIN8WoffPlusSNR3.5">
            <a:hlinkClick r:id="" action="ppaction://media"/>
            <a:extLst>
              <a:ext uri="{FF2B5EF4-FFF2-40B4-BE49-F238E27FC236}">
                <a16:creationId xmlns:a16="http://schemas.microsoft.com/office/drawing/2014/main" id="{CE581E1A-D985-425F-8EE2-CC5294AD36F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56181" y="1676159"/>
            <a:ext cx="4674243" cy="350568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CADE45-0F89-475C-A684-8CA1F7558206}"/>
                  </a:ext>
                </a:extLst>
              </p:cNvPr>
              <p:cNvSpPr/>
              <p:nvPr/>
            </p:nvSpPr>
            <p:spPr>
              <a:xfrm>
                <a:off x="0" y="1420307"/>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0" y="1420307"/>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9A1859-DC29-4E83-B8B3-FA400C4F1FAD}"/>
                  </a:ext>
                </a:extLst>
              </p:cNvPr>
              <p:cNvSpPr/>
              <p:nvPr/>
            </p:nvSpPr>
            <p:spPr>
              <a:xfrm>
                <a:off x="5727699" y="1224568"/>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727699" y="1224568"/>
                <a:ext cx="6540966" cy="1365310"/>
              </a:xfrm>
              <a:prstGeom prst="rect">
                <a:avLst/>
              </a:prstGeom>
              <a:blipFill>
                <a:blip r:embed="rId4"/>
                <a:stretch>
                  <a:fillRect l="-652"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727699" y="2523665"/>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18FDB8-1CAE-4A79-BAC9-AFEC5D7F01D4}"/>
                  </a:ext>
                </a:extLst>
              </p:cNvPr>
              <p:cNvSpPr/>
              <p:nvPr/>
            </p:nvSpPr>
            <p:spPr>
              <a:xfrm>
                <a:off x="5727700" y="3514356"/>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514356"/>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9A5B5F-2FE7-44D2-AD12-3CB901D2BF59}"/>
                  </a:ext>
                </a:extLst>
              </p:cNvPr>
              <p:cNvSpPr/>
              <p:nvPr/>
            </p:nvSpPr>
            <p:spPr>
              <a:xfrm>
                <a:off x="5727700" y="5862965"/>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xmlns="">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727700" y="5862965"/>
                <a:ext cx="6096000" cy="754053"/>
              </a:xfrm>
              <a:prstGeom prst="rect">
                <a:avLst/>
              </a:prstGeom>
              <a:blipFill>
                <a:blip r:embed="rId6"/>
                <a:stretch>
                  <a:fillRect l="-700" b="-5691"/>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3200" b="1" dirty="0">
                <a:solidFill>
                  <a:schemeClr val="tx1"/>
                </a:solidFill>
              </a:rPr>
              <a:t>                                             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v</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Dynamic programming algorithm</a:t>
                </a:r>
              </a:p>
              <a:p>
                <a:r>
                  <a:rPr lang="en-US" dirty="0"/>
                  <a:t>Finding the most likely sequence of hidden states — called the ‘Viterbi path’ — that results in a sequence of observed events.</a:t>
                </a:r>
              </a:p>
              <a:p>
                <a:r>
                  <a:rPr lang="en-US" dirty="0"/>
                  <a:t> </a:t>
                </a:r>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1000/4000 fps  16 – pixels  100/400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2677656"/>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p>
          <a:p>
            <a:pPr algn="ctr"/>
            <a:endParaRPr lang="en-US" sz="2400" dirty="0">
              <a:latin typeface="David" panose="020E0502060401010101" pitchFamily="34" charset="-79"/>
              <a:cs typeface="Times New Roman" panose="02020603050405020304" pitchFamily="18" charset="0"/>
            </a:endParaRPr>
          </a:p>
          <a:p>
            <a:pPr algn="ctr"/>
            <a:r>
              <a:rPr lang="en-US" sz="2400" err="1">
                <a:latin typeface="David" panose="020E0502060401010101" pitchFamily="34" charset="-79"/>
                <a:cs typeface="Times New Roman" panose="02020603050405020304" pitchFamily="18" charset="0"/>
              </a:rPr>
              <a:t>Github</a:t>
            </a:r>
            <a:r>
              <a:rPr lang="en-US" sz="2400">
                <a:latin typeface="David" panose="020E0502060401010101" pitchFamily="34" charset="-79"/>
                <a:cs typeface="Times New Roman" panose="02020603050405020304" pitchFamily="18" charset="0"/>
              </a:rPr>
              <a:t>://</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Objectives</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44"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82A4F99-3579-4199-9E53-EB9DB5CBF5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89396" y="2210198"/>
            <a:ext cx="3891946" cy="2261540"/>
          </a:xfrm>
          <a:prstGeom prst="rect">
            <a:avLst/>
          </a:prstGeom>
        </p:spPr>
      </p:pic>
      <p:pic>
        <p:nvPicPr>
          <p:cNvPr id="3" name="Picture 2">
            <a:extLst>
              <a:ext uri="{FF2B5EF4-FFF2-40B4-BE49-F238E27FC236}">
                <a16:creationId xmlns:a16="http://schemas.microsoft.com/office/drawing/2014/main" id="{658F44BA-2FB1-4802-B478-935649D158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4598" y="2339646"/>
            <a:ext cx="2927320" cy="23513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10106</Words>
  <Application>Microsoft Office PowerPoint</Application>
  <PresentationFormat>Widescreen</PresentationFormat>
  <Paragraphs>973</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2020-05-07T17:45:23Z</dcterms:modified>
</cp:coreProperties>
</file>